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4" r:id="rId8"/>
    <p:sldId id="265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Contract Cost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399-4D59-BF92-58BA924B1B3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399-4D59-BF92-58BA924B1B3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399-4D59-BF92-58BA924B1B3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399-4D59-BF92-58BA924B1B3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company 1</c:v>
                </c:pt>
                <c:pt idx="1">
                  <c:v>company 2</c:v>
                </c:pt>
                <c:pt idx="2">
                  <c:v>company 3</c:v>
                </c:pt>
                <c:pt idx="3">
                  <c:v>company 4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100000</c:v>
                </c:pt>
                <c:pt idx="1">
                  <c:v>500000</c:v>
                </c:pt>
                <c:pt idx="2">
                  <c:v>250000</c:v>
                </c:pt>
                <c:pt idx="3">
                  <c:v>350000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399-4D59-BF92-58BA924B1B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B27D-7C8D-404C-A0D7-A36A6B3DEBA2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F9035CB-49FF-4B43-AA02-C69108D5201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3425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B27D-7C8D-404C-A0D7-A36A6B3DEBA2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035CB-49FF-4B43-AA02-C69108D5201B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4583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B27D-7C8D-404C-A0D7-A36A6B3DEBA2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035CB-49FF-4B43-AA02-C69108D5201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578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B27D-7C8D-404C-A0D7-A36A6B3DEBA2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035CB-49FF-4B43-AA02-C69108D5201B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616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B27D-7C8D-404C-A0D7-A36A6B3DEBA2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035CB-49FF-4B43-AA02-C69108D5201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0774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B27D-7C8D-404C-A0D7-A36A6B3DEBA2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035CB-49FF-4B43-AA02-C69108D5201B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544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B27D-7C8D-404C-A0D7-A36A6B3DEBA2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035CB-49FF-4B43-AA02-C69108D5201B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712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B27D-7C8D-404C-A0D7-A36A6B3DEBA2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035CB-49FF-4B43-AA02-C69108D5201B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963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B27D-7C8D-404C-A0D7-A36A6B3DEBA2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035CB-49FF-4B43-AA02-C69108D52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35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B27D-7C8D-404C-A0D7-A36A6B3DEBA2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035CB-49FF-4B43-AA02-C69108D5201B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22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B7FB27D-7C8D-404C-A0D7-A36A6B3DEBA2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035CB-49FF-4B43-AA02-C69108D5201B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173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FB27D-7C8D-404C-A0D7-A36A6B3DEBA2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F9035CB-49FF-4B43-AA02-C69108D5201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478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69834E-5EEE-4D61-833E-049288964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E5D9BA-46E7-4BFA-9C74-75495BF6F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033D76-5800-44B6-AFE9-EE2106935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1" y="638508"/>
            <a:ext cx="10905339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2D6F85-FFBA-4F81-AEE5-AAA17CB7A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204" y="865667"/>
            <a:ext cx="10451592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B31514-E6DF-4357-9EEA-EFB798308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796" y="1030259"/>
            <a:ext cx="10122408" cy="4059936"/>
          </a:xfrm>
          <a:prstGeom prst="rect">
            <a:avLst/>
          </a:prstGeom>
          <a:ln>
            <a:solidFill>
              <a:srgbClr val="949494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AAE2C3-F803-733B-0744-6CEC50FFA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7071" y="1584552"/>
            <a:ext cx="9099255" cy="2537251"/>
          </a:xfrm>
        </p:spPr>
        <p:txBody>
          <a:bodyPr anchor="ctr">
            <a:normAutofit/>
          </a:bodyPr>
          <a:lstStyle/>
          <a:p>
            <a:pPr algn="ctr"/>
            <a:r>
              <a:rPr lang="en-US" sz="7200" dirty="0">
                <a:solidFill>
                  <a:srgbClr val="454545"/>
                </a:solidFill>
              </a:rPr>
              <a:t>Corporate Risk Intelligence</a:t>
            </a:r>
            <a:br>
              <a:rPr lang="en-US" sz="7200" dirty="0">
                <a:solidFill>
                  <a:srgbClr val="454545"/>
                </a:solidFill>
              </a:rPr>
            </a:br>
            <a:r>
              <a:rPr lang="en-US" sz="2000" dirty="0">
                <a:solidFill>
                  <a:srgbClr val="454545"/>
                </a:solidFill>
              </a:rPr>
              <a:t>Jon Cimmino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C401D57-600A-4C91-AC9A-14CA1ED6F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12BDC66-00FA-4A3F-9BC7-BE05FF770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8400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FE684-59AE-9F3F-31E7-20879F9DC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AEA5A-BA13-8A9E-81B7-E32EAD30A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My intention is to enable small, medium and large companies to succeed in managing a vendor portfolio in a complex environment. </a:t>
            </a:r>
          </a:p>
          <a:p>
            <a:pPr marL="0" indent="0">
              <a:buNone/>
            </a:pPr>
            <a:r>
              <a:rPr lang="en-US" sz="2100" dirty="0"/>
              <a:t>Personal experience:</a:t>
            </a:r>
          </a:p>
          <a:p>
            <a:r>
              <a:rPr lang="en-US" sz="2100" dirty="0"/>
              <a:t>Travelers Insurance Company – Vendor Management Office</a:t>
            </a:r>
          </a:p>
          <a:p>
            <a:r>
              <a:rPr lang="en-US" sz="2100" dirty="0"/>
              <a:t>UnitedHealth Group – Vendor Management Office</a:t>
            </a:r>
          </a:p>
          <a:p>
            <a:r>
              <a:rPr lang="en-US" sz="2100" dirty="0"/>
              <a:t>After spending over 15 years in a vendor management role, Jon decided to create his own company with the goal of helping companies develop and maintain a successful vendor risk management program. Jon holds a MBA degree in management and a Bachelors of Science in Business Administration.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572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E71BB-1F90-C778-3ACC-CA8178D5F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 and Value Proposition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EC259-D875-7B9C-8A95-2152BD67F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 businesses reduce risk and lower costs through the creation of a world-class vendor management program. Enable strategic management of a vendor portfolio to max out benefits. Identifying strategic vendors is the goal. </a:t>
            </a:r>
          </a:p>
        </p:txBody>
      </p:sp>
    </p:spTree>
    <p:extLst>
      <p:ext uri="{BB962C8B-B14F-4D97-AF65-F5344CB8AC3E}">
        <p14:creationId xmlns:p14="http://schemas.microsoft.com/office/powerpoint/2010/main" val="1539049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84385-A098-682A-4AE8-845DD0301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 Supported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F3C1E-04B8-FA84-7B12-031379CBD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Comprehensive risk monitoring and screening for new and current vendors using risk database (unlimited scans in database)</a:t>
            </a:r>
          </a:p>
          <a:p>
            <a:r>
              <a:rPr lang="en-US" dirty="0"/>
              <a:t>Risk reporting on vendor portfolio with emergency alerts for vendor issues that are triggered during risk scans</a:t>
            </a:r>
          </a:p>
          <a:p>
            <a:r>
              <a:rPr lang="en-US" dirty="0"/>
              <a:t>Ranking and rating of risky vendors based on financial credit scores</a:t>
            </a:r>
          </a:p>
          <a:p>
            <a:r>
              <a:rPr lang="en-US" dirty="0"/>
              <a:t>Consultations available to assist in development of risk assessments, vendor remediation and other key aspects of a vendor management 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320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0A148-2C0A-9EE8-D519-E26D215D1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 –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63735-B1D2-1043-5C26-31FF4B398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Vendor relationship management</a:t>
            </a:r>
          </a:p>
          <a:p>
            <a:r>
              <a:rPr lang="en-US" dirty="0"/>
              <a:t>Managed assistance with vendor remediation</a:t>
            </a:r>
          </a:p>
          <a:p>
            <a:r>
              <a:rPr lang="en-US" dirty="0"/>
              <a:t>Managed assistance conducting vendor risk assessments</a:t>
            </a:r>
          </a:p>
          <a:p>
            <a:r>
              <a:rPr lang="en-US" dirty="0"/>
              <a:t>Continuous outreach efforts to vendors to ensure compliance with vendor management program demands</a:t>
            </a:r>
          </a:p>
          <a:p>
            <a:r>
              <a:rPr lang="en-US" dirty="0"/>
              <a:t>Executive-level and team reporting to enable a successful vendor program</a:t>
            </a:r>
          </a:p>
        </p:txBody>
      </p:sp>
    </p:spTree>
    <p:extLst>
      <p:ext uri="{BB962C8B-B14F-4D97-AF65-F5344CB8AC3E}">
        <p14:creationId xmlns:p14="http://schemas.microsoft.com/office/powerpoint/2010/main" val="2032029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15A2F-761D-2F5F-1B0F-416DC6F8D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Accomplishments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07C26-79E2-B8B3-A6D3-19061FEAB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Supported and developed supplier management spend database. Consolidated vendors for cost savings.</a:t>
            </a:r>
          </a:p>
          <a:p>
            <a:r>
              <a:rPr lang="en-US" dirty="0"/>
              <a:t>Identified and built vendor portfolio from scratch by working internally with corporate co-workers and leads to gather all vendor contracts into centralized repository. </a:t>
            </a:r>
          </a:p>
          <a:p>
            <a:r>
              <a:rPr lang="en-US" dirty="0"/>
              <a:t>Managed portfolio of 1000 vendors in the IT, finance and international space.</a:t>
            </a:r>
          </a:p>
          <a:p>
            <a:r>
              <a:rPr lang="en-US" dirty="0"/>
              <a:t>Performed vendor management office functions to success and recognized by Senior Leadership</a:t>
            </a:r>
          </a:p>
        </p:txBody>
      </p:sp>
    </p:spTree>
    <p:extLst>
      <p:ext uri="{BB962C8B-B14F-4D97-AF65-F5344CB8AC3E}">
        <p14:creationId xmlns:p14="http://schemas.microsoft.com/office/powerpoint/2010/main" val="4215477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400F7-CF48-4A13-D19C-6C7E33189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REPORTS – supplier risk overview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77A9A339-5CEB-5154-37F1-01AE526938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373072"/>
              </p:ext>
            </p:extLst>
          </p:nvPr>
        </p:nvGraphicFramePr>
        <p:xfrm>
          <a:off x="949415" y="2018800"/>
          <a:ext cx="10105439" cy="141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8844">
                  <a:extLst>
                    <a:ext uri="{9D8B030D-6E8A-4147-A177-3AD203B41FA5}">
                      <a16:colId xmlns:a16="http://schemas.microsoft.com/office/drawing/2014/main" val="4094006413"/>
                    </a:ext>
                  </a:extLst>
                </a:gridCol>
                <a:gridCol w="849799">
                  <a:extLst>
                    <a:ext uri="{9D8B030D-6E8A-4147-A177-3AD203B41FA5}">
                      <a16:colId xmlns:a16="http://schemas.microsoft.com/office/drawing/2014/main" val="173768798"/>
                    </a:ext>
                  </a:extLst>
                </a:gridCol>
                <a:gridCol w="1300294">
                  <a:extLst>
                    <a:ext uri="{9D8B030D-6E8A-4147-A177-3AD203B41FA5}">
                      <a16:colId xmlns:a16="http://schemas.microsoft.com/office/drawing/2014/main" val="3901902301"/>
                    </a:ext>
                  </a:extLst>
                </a:gridCol>
                <a:gridCol w="1187671">
                  <a:extLst>
                    <a:ext uri="{9D8B030D-6E8A-4147-A177-3AD203B41FA5}">
                      <a16:colId xmlns:a16="http://schemas.microsoft.com/office/drawing/2014/main" val="2497861369"/>
                    </a:ext>
                  </a:extLst>
                </a:gridCol>
                <a:gridCol w="1218386">
                  <a:extLst>
                    <a:ext uri="{9D8B030D-6E8A-4147-A177-3AD203B41FA5}">
                      <a16:colId xmlns:a16="http://schemas.microsoft.com/office/drawing/2014/main" val="3352245415"/>
                    </a:ext>
                  </a:extLst>
                </a:gridCol>
                <a:gridCol w="2109140">
                  <a:extLst>
                    <a:ext uri="{9D8B030D-6E8A-4147-A177-3AD203B41FA5}">
                      <a16:colId xmlns:a16="http://schemas.microsoft.com/office/drawing/2014/main" val="3339234487"/>
                    </a:ext>
                  </a:extLst>
                </a:gridCol>
                <a:gridCol w="2631305">
                  <a:extLst>
                    <a:ext uri="{9D8B030D-6E8A-4147-A177-3AD203B41FA5}">
                      <a16:colId xmlns:a16="http://schemas.microsoft.com/office/drawing/2014/main" val="3039195767"/>
                    </a:ext>
                  </a:extLst>
                </a:gridCol>
              </a:tblGrid>
              <a:tr h="2820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Vendor Name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Contract Cost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Financial Risk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customer support rating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On-time deliverables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Strategic/Tactical vendor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Executive Summary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extLst>
                  <a:ext uri="{0D108BD9-81ED-4DB2-BD59-A6C34878D82A}">
                    <a16:rowId xmlns:a16="http://schemas.microsoft.com/office/drawing/2014/main" val="2360259515"/>
                  </a:ext>
                </a:extLst>
              </a:tr>
              <a:tr h="2820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company 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100,000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on-time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tactical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Supplier spend increasing in Q4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extLst>
                  <a:ext uri="{0D108BD9-81ED-4DB2-BD59-A6C34878D82A}">
                    <a16:rowId xmlns:a16="http://schemas.microsoft.com/office/drawing/2014/main" val="2166363532"/>
                  </a:ext>
                </a:extLst>
              </a:tr>
              <a:tr h="2820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company 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500,000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B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late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tactical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Deliverables frequently missed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extLst>
                  <a:ext uri="{0D108BD9-81ED-4DB2-BD59-A6C34878D82A}">
                    <a16:rowId xmlns:a16="http://schemas.microsoft.com/office/drawing/2014/main" val="1762741827"/>
                  </a:ext>
                </a:extLst>
              </a:tr>
              <a:tr h="2820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company 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250,000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B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late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strategic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Poor performance overall for strategic vendor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extLst>
                  <a:ext uri="{0D108BD9-81ED-4DB2-BD59-A6C34878D82A}">
                    <a16:rowId xmlns:a16="http://schemas.microsoft.com/office/drawing/2014/main" val="4263676892"/>
                  </a:ext>
                </a:extLst>
              </a:tr>
              <a:tr h="2820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company 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350,000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on-time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strategic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Poor finances, high customer support rating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9" marR="5839" marT="5839" marB="0" anchor="b"/>
                </a:tc>
                <a:extLst>
                  <a:ext uri="{0D108BD9-81ED-4DB2-BD59-A6C34878D82A}">
                    <a16:rowId xmlns:a16="http://schemas.microsoft.com/office/drawing/2014/main" val="3328465066"/>
                  </a:ext>
                </a:extLst>
              </a:tr>
            </a:tbl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035B4FD2-F496-63BE-5BA3-DF6606CD58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8960616"/>
              </p:ext>
            </p:extLst>
          </p:nvPr>
        </p:nvGraphicFramePr>
        <p:xfrm>
          <a:off x="-289560" y="3429000"/>
          <a:ext cx="1248156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2046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F9498-47FE-DAD3-8A2C-CFF2BA70A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reports – risk assessment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B6D0046-6222-7201-0FEB-01378919EF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1579" y="2025002"/>
            <a:ext cx="7494259" cy="344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301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A9A1B-6948-77CF-9FEB-6C2D65B4D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hire?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8832A-EAB3-F653-36F4-E450E39A9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Flexible and adaptable to latest business environment challenges</a:t>
            </a:r>
          </a:p>
          <a:p>
            <a:r>
              <a:rPr lang="en-US" dirty="0"/>
              <a:t>Diligent focus and understanding of the unique needs of a vendor management portfolio</a:t>
            </a:r>
          </a:p>
          <a:p>
            <a:r>
              <a:rPr lang="en-US" dirty="0"/>
              <a:t>Ability to work with overseas vendors and affiliates </a:t>
            </a:r>
          </a:p>
          <a:p>
            <a:r>
              <a:rPr lang="en-US" dirty="0"/>
              <a:t>Experience interacting with executives for reporting and analytics purposes</a:t>
            </a:r>
          </a:p>
          <a:p>
            <a:r>
              <a:rPr lang="en-US" dirty="0"/>
              <a:t>Process improvement skills for implementing multiple projects</a:t>
            </a:r>
          </a:p>
        </p:txBody>
      </p:sp>
    </p:spTree>
    <p:extLst>
      <p:ext uri="{BB962C8B-B14F-4D97-AF65-F5344CB8AC3E}">
        <p14:creationId xmlns:p14="http://schemas.microsoft.com/office/powerpoint/2010/main" val="323725609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5279</TotalTime>
  <Words>440</Words>
  <Application>Microsoft Office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Gill Sans MT</vt:lpstr>
      <vt:lpstr>Gallery</vt:lpstr>
      <vt:lpstr>Corporate Risk Intelligence Jon Cimmino</vt:lpstr>
      <vt:lpstr>About</vt:lpstr>
      <vt:lpstr>Mission and Value Proposition</vt:lpstr>
      <vt:lpstr>Services Supported</vt:lpstr>
      <vt:lpstr>Services – Continued</vt:lpstr>
      <vt:lpstr>Accomplishments  </vt:lpstr>
      <vt:lpstr>SAMPLE REPORTS – supplier risk overview</vt:lpstr>
      <vt:lpstr>Sample reports – risk assessment</vt:lpstr>
      <vt:lpstr>Why hire?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Risk Intelligence</dc:title>
  <dc:creator>Jonathan Cimmino</dc:creator>
  <cp:lastModifiedBy>Jonathan Cimmino</cp:lastModifiedBy>
  <cp:revision>11</cp:revision>
  <dcterms:created xsi:type="dcterms:W3CDTF">2022-11-04T23:16:43Z</dcterms:created>
  <dcterms:modified xsi:type="dcterms:W3CDTF">2022-11-24T15:09:18Z</dcterms:modified>
</cp:coreProperties>
</file>